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8fdb5566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8fdb556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8d5e61cf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8d5e61cf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8d5e61cf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8d5e61cf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8ed56355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8ed56355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8fdb5566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8fdb5566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9481fc4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9481fc4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c8d5e61c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c8d5e61c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c8d5e61c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c8d5e61c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c8d5e61cf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c8d5e61cf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8d5e61cf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8d5e61cf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c8d5e61cf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c8d5e61cf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8d5e61cf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8d5e61cf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8fdb556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8fdb556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8fdb5566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8fdb5566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eveloper.oculus.com/documentation/unity/unity-perf/" TargetMode="External"/><Relationship Id="rId4" Type="http://schemas.openxmlformats.org/officeDocument/2006/relationships/image" Target="../media/image2.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zTuB7bjhGTWsYaS5C37cDGQRo7BDX-A-/view" TargetMode="Externa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eveloper.oculus.com/documentation/unity/unity-perf/" TargetMode="External"/><Relationship Id="rId4" Type="http://schemas.openxmlformats.org/officeDocument/2006/relationships/hyperlink" Target="https://www.youtube.com/playlist?list=PLX8u1QKl_yPAq3MFK96WtBL4jR1lBCcQ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219377" y="0"/>
            <a:ext cx="6874200" cy="986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VR OPTIMIZATION</a:t>
            </a:r>
            <a:endParaRPr/>
          </a:p>
        </p:txBody>
      </p:sp>
      <p:sp>
        <p:nvSpPr>
          <p:cNvPr id="55" name="Google Shape;55;p13"/>
          <p:cNvSpPr txBox="1"/>
          <p:nvPr>
            <p:ph idx="1" type="subTitle"/>
          </p:nvPr>
        </p:nvSpPr>
        <p:spPr>
          <a:xfrm>
            <a:off x="1156375" y="4437525"/>
            <a:ext cx="7000200" cy="5340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By Henry Bryant</a:t>
            </a:r>
            <a:endParaRPr/>
          </a:p>
        </p:txBody>
      </p:sp>
      <p:pic>
        <p:nvPicPr>
          <p:cNvPr id="56" name="Google Shape;56;p13"/>
          <p:cNvPicPr preferRelativeResize="0"/>
          <p:nvPr/>
        </p:nvPicPr>
        <p:blipFill>
          <a:blip r:embed="rId3">
            <a:alphaModFix/>
          </a:blip>
          <a:stretch>
            <a:fillRect/>
          </a:stretch>
        </p:blipFill>
        <p:spPr>
          <a:xfrm>
            <a:off x="1774688" y="1139100"/>
            <a:ext cx="5594636" cy="3146025"/>
          </a:xfrm>
          <a:prstGeom prst="rect">
            <a:avLst/>
          </a:prstGeom>
          <a:noFill/>
          <a:ln>
            <a:noFill/>
          </a:ln>
        </p:spPr>
      </p:pic>
      <p:pic>
        <p:nvPicPr>
          <p:cNvPr id="57" name="Google Shape;57;p13"/>
          <p:cNvPicPr preferRelativeResize="0"/>
          <p:nvPr/>
        </p:nvPicPr>
        <p:blipFill>
          <a:blip r:embed="rId4">
            <a:alphaModFix/>
          </a:blip>
          <a:stretch>
            <a:fillRect/>
          </a:stretch>
        </p:blipFill>
        <p:spPr>
          <a:xfrm>
            <a:off x="6293475" y="1374863"/>
            <a:ext cx="2782724" cy="2807849"/>
          </a:xfrm>
          <a:prstGeom prst="rect">
            <a:avLst/>
          </a:prstGeom>
          <a:noFill/>
          <a:ln>
            <a:noFill/>
          </a:ln>
        </p:spPr>
      </p:pic>
      <p:sp>
        <p:nvSpPr>
          <p:cNvPr id="58" name="Google Shape;58;p13"/>
          <p:cNvSpPr txBox="1"/>
          <p:nvPr/>
        </p:nvSpPr>
        <p:spPr>
          <a:xfrm>
            <a:off x="8156575" y="3647525"/>
            <a:ext cx="11676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Your</a:t>
            </a:r>
            <a:r>
              <a:rPr lang="en" sz="1100">
                <a:solidFill>
                  <a:schemeClr val="dk2"/>
                </a:solidFill>
              </a:rPr>
              <a:t> vr app</a:t>
            </a:r>
            <a:endParaRPr sz="11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 GPU Instancing</a:t>
            </a:r>
            <a:endParaRPr/>
          </a:p>
        </p:txBody>
      </p:sp>
      <p:sp>
        <p:nvSpPr>
          <p:cNvPr id="121" name="Google Shape;121;p22"/>
          <p:cNvSpPr txBox="1"/>
          <p:nvPr>
            <p:ph idx="1" type="body"/>
          </p:nvPr>
        </p:nvSpPr>
        <p:spPr>
          <a:xfrm>
            <a:off x="290525" y="14329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 GPU Instancing to draw (or render) multiple copies of the same Mesh at once, using a small number of draw calls. It is useful for drawing objects such as buildings, trees and grass, or other things that appear repeatedly in a Scene.</a:t>
            </a:r>
            <a:endParaRPr/>
          </a:p>
        </p:txBody>
      </p:sp>
      <p:pic>
        <p:nvPicPr>
          <p:cNvPr id="122" name="Google Shape;122;p22"/>
          <p:cNvPicPr preferRelativeResize="0"/>
          <p:nvPr/>
        </p:nvPicPr>
        <p:blipFill>
          <a:blip r:embed="rId3">
            <a:alphaModFix/>
          </a:blip>
          <a:stretch>
            <a:fillRect/>
          </a:stretch>
        </p:blipFill>
        <p:spPr>
          <a:xfrm>
            <a:off x="4708525" y="1149350"/>
            <a:ext cx="4267200" cy="2844800"/>
          </a:xfrm>
          <a:prstGeom prst="rect">
            <a:avLst/>
          </a:prstGeom>
          <a:noFill/>
          <a:ln>
            <a:noFill/>
          </a:ln>
        </p:spPr>
      </p:pic>
      <p:sp>
        <p:nvSpPr>
          <p:cNvPr id="123" name="Google Shape;123;p22"/>
          <p:cNvSpPr txBox="1"/>
          <p:nvPr>
            <p:ph idx="1" type="body"/>
          </p:nvPr>
        </p:nvSpPr>
        <p:spPr>
          <a:xfrm>
            <a:off x="4962025" y="3994150"/>
            <a:ext cx="3932100" cy="8175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852"/>
              <a:buNone/>
            </a:pPr>
            <a:r>
              <a:rPr lang="en" sz="1095"/>
              <a:t>While these trees are above our 300 vert limit from the previous slide, with GPU instancing we can decrease the number of draw calls! </a:t>
            </a:r>
            <a:endParaRPr sz="109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 Quest Specs</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Now that we got this, we can understand some of the differences between using the Quest 3 vs Quest 2. Let’s take a look at the developer documents for preferences.</a:t>
            </a:r>
            <a:endParaRPr/>
          </a:p>
        </p:txBody>
      </p:sp>
      <p:sp>
        <p:nvSpPr>
          <p:cNvPr id="130" name="Google Shape;130;p23"/>
          <p:cNvSpPr txBox="1"/>
          <p:nvPr/>
        </p:nvSpPr>
        <p:spPr>
          <a:xfrm>
            <a:off x="134475" y="2689425"/>
            <a:ext cx="2983500" cy="13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Testing and Performance Analysis | Oculus Developers</a:t>
            </a:r>
            <a:endParaRPr sz="1800">
              <a:solidFill>
                <a:schemeClr val="dk2"/>
              </a:solidFill>
            </a:endParaRPr>
          </a:p>
        </p:txBody>
      </p:sp>
      <p:pic>
        <p:nvPicPr>
          <p:cNvPr id="131" name="Google Shape;131;p23"/>
          <p:cNvPicPr preferRelativeResize="0"/>
          <p:nvPr/>
        </p:nvPicPr>
        <p:blipFill>
          <a:blip r:embed="rId4">
            <a:alphaModFix/>
          </a:blip>
          <a:stretch>
            <a:fillRect/>
          </a:stretch>
        </p:blipFill>
        <p:spPr>
          <a:xfrm>
            <a:off x="6485677" y="2291052"/>
            <a:ext cx="2490225" cy="2166557"/>
          </a:xfrm>
          <a:prstGeom prst="rect">
            <a:avLst/>
          </a:prstGeom>
          <a:noFill/>
          <a:ln>
            <a:noFill/>
          </a:ln>
        </p:spPr>
      </p:pic>
      <p:pic>
        <p:nvPicPr>
          <p:cNvPr id="132" name="Google Shape;132;p23"/>
          <p:cNvPicPr preferRelativeResize="0"/>
          <p:nvPr/>
        </p:nvPicPr>
        <p:blipFill>
          <a:blip r:embed="rId5">
            <a:alphaModFix/>
          </a:blip>
          <a:stretch>
            <a:fillRect/>
          </a:stretch>
        </p:blipFill>
        <p:spPr>
          <a:xfrm>
            <a:off x="3255025" y="2783821"/>
            <a:ext cx="2983499" cy="10562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Anatomy of a 3D Camera</a:t>
            </a:r>
            <a:endParaRPr/>
          </a:p>
        </p:txBody>
      </p:sp>
      <p:sp>
        <p:nvSpPr>
          <p:cNvPr id="138" name="Google Shape;138;p24"/>
          <p:cNvSpPr txBox="1"/>
          <p:nvPr>
            <p:ph idx="1" type="body"/>
          </p:nvPr>
        </p:nvSpPr>
        <p:spPr>
          <a:xfrm>
            <a:off x="311700" y="1152475"/>
            <a:ext cx="3338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camera will draw everything contained within our “view frustum”.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We can using “frustum culling” to only render objects that are visible on screen.</a:t>
            </a:r>
            <a:endParaRPr/>
          </a:p>
        </p:txBody>
      </p:sp>
      <p:pic>
        <p:nvPicPr>
          <p:cNvPr id="139" name="Google Shape;139;p24"/>
          <p:cNvPicPr preferRelativeResize="0"/>
          <p:nvPr/>
        </p:nvPicPr>
        <p:blipFill>
          <a:blip r:embed="rId3">
            <a:alphaModFix/>
          </a:blip>
          <a:stretch>
            <a:fillRect/>
          </a:stretch>
        </p:blipFill>
        <p:spPr>
          <a:xfrm>
            <a:off x="4046734" y="647850"/>
            <a:ext cx="4509917" cy="2112175"/>
          </a:xfrm>
          <a:prstGeom prst="rect">
            <a:avLst/>
          </a:prstGeom>
          <a:noFill/>
          <a:ln>
            <a:noFill/>
          </a:ln>
        </p:spPr>
      </p:pic>
      <p:sp>
        <p:nvSpPr>
          <p:cNvPr id="140" name="Google Shape;140;p24"/>
          <p:cNvSpPr txBox="1"/>
          <p:nvPr>
            <p:ph idx="1" type="body"/>
          </p:nvPr>
        </p:nvSpPr>
        <p:spPr>
          <a:xfrm>
            <a:off x="3915500" y="3348375"/>
            <a:ext cx="2082300" cy="118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600"/>
              <a:t>“</a:t>
            </a:r>
            <a:r>
              <a:rPr lang="en" sz="700"/>
              <a:t>He better not be thinking about frustum culling”</a:t>
            </a:r>
            <a:endParaRPr sz="700"/>
          </a:p>
        </p:txBody>
      </p:sp>
      <p:sp>
        <p:nvSpPr>
          <p:cNvPr id="141" name="Google Shape;141;p24"/>
          <p:cNvSpPr/>
          <p:nvPr/>
        </p:nvSpPr>
        <p:spPr>
          <a:xfrm>
            <a:off x="3740825" y="285200"/>
            <a:ext cx="5790636" cy="3000348"/>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2" name="Google Shape;142;p24"/>
          <p:cNvPicPr preferRelativeResize="0"/>
          <p:nvPr/>
        </p:nvPicPr>
        <p:blipFill>
          <a:blip r:embed="rId4">
            <a:alphaModFix/>
          </a:blip>
          <a:stretch>
            <a:fillRect/>
          </a:stretch>
        </p:blipFill>
        <p:spPr>
          <a:xfrm>
            <a:off x="3954125" y="3550725"/>
            <a:ext cx="2005049" cy="1127399"/>
          </a:xfrm>
          <a:prstGeom prst="rect">
            <a:avLst/>
          </a:prstGeom>
          <a:noFill/>
          <a:ln>
            <a:noFill/>
          </a:ln>
        </p:spPr>
      </p:pic>
      <p:sp>
        <p:nvSpPr>
          <p:cNvPr id="143" name="Google Shape;143;p24"/>
          <p:cNvSpPr txBox="1"/>
          <p:nvPr>
            <p:ph idx="1" type="body"/>
          </p:nvPr>
        </p:nvSpPr>
        <p:spPr>
          <a:xfrm>
            <a:off x="311700" y="4678125"/>
            <a:ext cx="2005200" cy="3345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en" sz="900"/>
              <a:t>Note: Unity uses frustum culling by default … so how can we take this a step further?</a:t>
            </a:r>
            <a:endParaRPr sz="900"/>
          </a:p>
        </p:txBody>
      </p:sp>
      <p:sp>
        <p:nvSpPr>
          <p:cNvPr id="144" name="Google Shape;144;p24"/>
          <p:cNvSpPr txBox="1"/>
          <p:nvPr/>
        </p:nvSpPr>
        <p:spPr>
          <a:xfrm>
            <a:off x="7675350" y="4118150"/>
            <a:ext cx="980400" cy="1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clipping planes</a:t>
            </a:r>
            <a:endParaRPr sz="1800">
              <a:solidFill>
                <a:schemeClr val="dk2"/>
              </a:solidFill>
            </a:endParaRPr>
          </a:p>
        </p:txBody>
      </p:sp>
      <p:cxnSp>
        <p:nvCxnSpPr>
          <p:cNvPr id="145" name="Google Shape;145;p24"/>
          <p:cNvCxnSpPr/>
          <p:nvPr/>
        </p:nvCxnSpPr>
        <p:spPr>
          <a:xfrm>
            <a:off x="6332850" y="3397550"/>
            <a:ext cx="1875000" cy="9048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24"/>
          <p:cNvCxnSpPr>
            <a:stCxn id="144" idx="2"/>
          </p:cNvCxnSpPr>
          <p:nvPr/>
        </p:nvCxnSpPr>
        <p:spPr>
          <a:xfrm flipH="1" rot="10800000">
            <a:off x="8165550" y="3222050"/>
            <a:ext cx="269700" cy="10167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24"/>
          <p:cNvSpPr txBox="1"/>
          <p:nvPr/>
        </p:nvSpPr>
        <p:spPr>
          <a:xfrm>
            <a:off x="4849300" y="3851613"/>
            <a:ext cx="789900" cy="1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Unity dev</a:t>
            </a:r>
            <a:endParaRPr sz="900">
              <a:solidFill>
                <a:schemeClr val="lt1"/>
              </a:solidFill>
            </a:endParaRPr>
          </a:p>
        </p:txBody>
      </p:sp>
      <p:sp>
        <p:nvSpPr>
          <p:cNvPr id="148" name="Google Shape;148;p24"/>
          <p:cNvSpPr txBox="1"/>
          <p:nvPr/>
        </p:nvSpPr>
        <p:spPr>
          <a:xfrm>
            <a:off x="4046725" y="3941738"/>
            <a:ext cx="789900" cy="1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Occlusion</a:t>
            </a:r>
            <a:endParaRPr sz="900">
              <a:solidFill>
                <a:schemeClr val="lt1"/>
              </a:solidFill>
            </a:endParaRPr>
          </a:p>
          <a:p>
            <a:pPr indent="0" lvl="0" marL="0" rtl="0" algn="l">
              <a:spcBef>
                <a:spcPts val="0"/>
              </a:spcBef>
              <a:spcAft>
                <a:spcPts val="0"/>
              </a:spcAft>
              <a:buNone/>
            </a:pPr>
            <a:r>
              <a:rPr lang="en" sz="900">
                <a:solidFill>
                  <a:schemeClr val="lt1"/>
                </a:solidFill>
              </a:rPr>
              <a:t>Culling</a:t>
            </a:r>
            <a:endParaRPr sz="900">
              <a:solidFill>
                <a:schemeClr val="lt1"/>
              </a:solidFill>
            </a:endParaRPr>
          </a:p>
          <a:p>
            <a:pPr indent="0" lvl="0" marL="0" rtl="0" algn="l">
              <a:spcBef>
                <a:spcPts val="0"/>
              </a:spcBef>
              <a:spcAft>
                <a:spcPts val="0"/>
              </a:spcAft>
              <a:buNone/>
            </a:pPr>
            <a:r>
              <a:t/>
            </a:r>
            <a:endParaRPr sz="9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 Occlusion</a:t>
            </a:r>
            <a:endParaRPr/>
          </a:p>
        </p:txBody>
      </p:sp>
      <p:pic>
        <p:nvPicPr>
          <p:cNvPr id="154" name="Google Shape;154;p25"/>
          <p:cNvPicPr preferRelativeResize="0"/>
          <p:nvPr/>
        </p:nvPicPr>
        <p:blipFill>
          <a:blip r:embed="rId3">
            <a:alphaModFix/>
          </a:blip>
          <a:stretch>
            <a:fillRect/>
          </a:stretch>
        </p:blipFill>
        <p:spPr>
          <a:xfrm>
            <a:off x="5135900" y="1501288"/>
            <a:ext cx="3079075" cy="2325125"/>
          </a:xfrm>
          <a:prstGeom prst="rect">
            <a:avLst/>
          </a:prstGeom>
          <a:noFill/>
          <a:ln>
            <a:noFill/>
          </a:ln>
        </p:spPr>
      </p:pic>
      <p:sp>
        <p:nvSpPr>
          <p:cNvPr id="155" name="Google Shape;155;p25"/>
          <p:cNvSpPr txBox="1"/>
          <p:nvPr>
            <p:ph idx="1" type="body"/>
          </p:nvPr>
        </p:nvSpPr>
        <p:spPr>
          <a:xfrm>
            <a:off x="486225" y="1727100"/>
            <a:ext cx="3338700" cy="244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Using Occlusion Culling we can control which objects we want to render out. If an object is blocking (occluder) an object that can’t be seen (occludee), then the occludee won’t be rendered.</a:t>
            </a:r>
            <a:endParaRPr/>
          </a:p>
        </p:txBody>
      </p:sp>
      <p:sp>
        <p:nvSpPr>
          <p:cNvPr id="156" name="Google Shape;156;p25"/>
          <p:cNvSpPr txBox="1"/>
          <p:nvPr/>
        </p:nvSpPr>
        <p:spPr>
          <a:xfrm>
            <a:off x="5676775" y="4067300"/>
            <a:ext cx="1178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occluder</a:t>
            </a:r>
            <a:endParaRPr sz="1800">
              <a:solidFill>
                <a:schemeClr val="dk2"/>
              </a:solidFill>
            </a:endParaRPr>
          </a:p>
        </p:txBody>
      </p:sp>
      <p:cxnSp>
        <p:nvCxnSpPr>
          <p:cNvPr id="157" name="Google Shape;157;p25"/>
          <p:cNvCxnSpPr/>
          <p:nvPr/>
        </p:nvCxnSpPr>
        <p:spPr>
          <a:xfrm flipH="1" rot="10800000">
            <a:off x="6399075" y="3146175"/>
            <a:ext cx="547800" cy="10617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25"/>
          <p:cNvCxnSpPr/>
          <p:nvPr/>
        </p:nvCxnSpPr>
        <p:spPr>
          <a:xfrm flipH="1" rot="10800000">
            <a:off x="6175850" y="2608100"/>
            <a:ext cx="475200" cy="15363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25"/>
          <p:cNvSpPr txBox="1"/>
          <p:nvPr/>
        </p:nvSpPr>
        <p:spPr>
          <a:xfrm>
            <a:off x="6459400" y="729425"/>
            <a:ext cx="1178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occludee</a:t>
            </a:r>
            <a:endParaRPr sz="1800">
              <a:solidFill>
                <a:schemeClr val="dk2"/>
              </a:solidFill>
            </a:endParaRPr>
          </a:p>
        </p:txBody>
      </p:sp>
      <p:cxnSp>
        <p:nvCxnSpPr>
          <p:cNvPr id="160" name="Google Shape;160;p25"/>
          <p:cNvCxnSpPr/>
          <p:nvPr/>
        </p:nvCxnSpPr>
        <p:spPr>
          <a:xfrm rot="10800000">
            <a:off x="7263950" y="1131650"/>
            <a:ext cx="167700" cy="1520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Takeaways &amp; Reducing Simulation Sickness</a:t>
            </a:r>
            <a:endParaRPr/>
          </a:p>
        </p:txBody>
      </p:sp>
      <p:sp>
        <p:nvSpPr>
          <p:cNvPr id="166" name="Google Shape;166;p26"/>
          <p:cNvSpPr txBox="1"/>
          <p:nvPr>
            <p:ph idx="1" type="body"/>
          </p:nvPr>
        </p:nvSpPr>
        <p:spPr>
          <a:xfrm>
            <a:off x="285250" y="14858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When </a:t>
            </a:r>
            <a:r>
              <a:rPr lang="en"/>
              <a:t>developing</a:t>
            </a:r>
            <a:r>
              <a:rPr lang="en"/>
              <a:t> a VR experience that you wish to share with others such as an exhibition piece, you must consider using these optimization techniques to reduce dropping frames. If you’re game drops below 60 frames per second then it’s more than likely your user will experience Simulation Sickness.</a:t>
            </a:r>
            <a:endParaRPr/>
          </a:p>
        </p:txBody>
      </p:sp>
      <p:pic>
        <p:nvPicPr>
          <p:cNvPr id="167" name="Google Shape;167;p26"/>
          <p:cNvPicPr preferRelativeResize="0"/>
          <p:nvPr/>
        </p:nvPicPr>
        <p:blipFill>
          <a:blip r:embed="rId3">
            <a:alphaModFix/>
          </a:blip>
          <a:stretch>
            <a:fillRect/>
          </a:stretch>
        </p:blipFill>
        <p:spPr>
          <a:xfrm>
            <a:off x="4623850" y="1313000"/>
            <a:ext cx="4267200" cy="2844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Occlusion Culling Video</a:t>
            </a:r>
            <a:endParaRPr/>
          </a:p>
        </p:txBody>
      </p:sp>
      <p:pic>
        <p:nvPicPr>
          <p:cNvPr id="173" name="Google Shape;173;p27" title="Occlussion Culling Tutorial.mp4">
            <a:hlinkClick r:id="rId3"/>
          </p:cNvPr>
          <p:cNvPicPr preferRelativeResize="0"/>
          <p:nvPr/>
        </p:nvPicPr>
        <p:blipFill>
          <a:blip r:embed="rId4">
            <a:alphaModFix/>
          </a:blip>
          <a:stretch>
            <a:fillRect/>
          </a:stretch>
        </p:blipFill>
        <p:spPr>
          <a:xfrm>
            <a:off x="1199525" y="1017725"/>
            <a:ext cx="7192632"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2133600" y="742950"/>
            <a:ext cx="4876800" cy="3657600"/>
          </a:xfrm>
          <a:prstGeom prst="rect">
            <a:avLst/>
          </a:prstGeom>
          <a:noFill/>
          <a:ln>
            <a:noFill/>
          </a:ln>
        </p:spPr>
      </p:pic>
      <p:pic>
        <p:nvPicPr>
          <p:cNvPr id="64" name="Google Shape;64;p14"/>
          <p:cNvPicPr preferRelativeResize="0"/>
          <p:nvPr/>
        </p:nvPicPr>
        <p:blipFill>
          <a:blip r:embed="rId4">
            <a:alphaModFix/>
          </a:blip>
          <a:stretch>
            <a:fillRect/>
          </a:stretch>
        </p:blipFill>
        <p:spPr>
          <a:xfrm>
            <a:off x="3993225" y="2865899"/>
            <a:ext cx="916251" cy="12216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311700" y="656950"/>
            <a:ext cx="4494600" cy="31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strike="sngStrike">
                <a:solidFill>
                  <a:srgbClr val="595959"/>
                </a:solidFill>
                <a:highlight>
                  <a:srgbClr val="FFFFFF"/>
                </a:highlight>
              </a:rPr>
              <a:t>Unity Collaboration</a:t>
            </a:r>
            <a:endParaRPr b="1" i="1" sz="1800" strike="sngStrike">
              <a:solidFill>
                <a:srgbClr val="595959"/>
              </a:solidFill>
              <a:highlight>
                <a:srgbClr val="FFFFFF"/>
              </a:highlight>
            </a:endParaRPr>
          </a:p>
          <a:p>
            <a:pPr indent="0" lvl="0" marL="0" rtl="0" algn="l">
              <a:spcBef>
                <a:spcPts val="0"/>
              </a:spcBef>
              <a:spcAft>
                <a:spcPts val="0"/>
              </a:spcAft>
              <a:buNone/>
            </a:pPr>
            <a:r>
              <a:t/>
            </a:r>
            <a:endParaRPr b="1" i="1" sz="1800">
              <a:solidFill>
                <a:srgbClr val="595959"/>
              </a:solidFill>
            </a:endParaRPr>
          </a:p>
          <a:p>
            <a:pPr indent="0" lvl="0" marL="0" rtl="0" algn="l">
              <a:spcBef>
                <a:spcPts val="0"/>
              </a:spcBef>
              <a:spcAft>
                <a:spcPts val="0"/>
              </a:spcAft>
              <a:buNone/>
            </a:pPr>
            <a:r>
              <a:rPr b="1" i="1" lang="en" sz="1800" strike="sngStrike">
                <a:solidFill>
                  <a:srgbClr val="595959"/>
                </a:solidFill>
              </a:rPr>
              <a:t>Virtual Reality Setup</a:t>
            </a:r>
            <a:endParaRPr b="1" i="1" sz="1800" strike="sngStrike">
              <a:solidFill>
                <a:srgbClr val="595959"/>
              </a:solidFill>
            </a:endParaRPr>
          </a:p>
          <a:p>
            <a:pPr indent="0" lvl="0" marL="0" rtl="0" algn="l">
              <a:spcBef>
                <a:spcPts val="0"/>
              </a:spcBef>
              <a:spcAft>
                <a:spcPts val="0"/>
              </a:spcAft>
              <a:buNone/>
            </a:pPr>
            <a:r>
              <a:t/>
            </a:r>
            <a:endParaRPr b="1" i="1" sz="1800" strike="sngStrike">
              <a:solidFill>
                <a:srgbClr val="595959"/>
              </a:solidFill>
            </a:endParaRPr>
          </a:p>
          <a:p>
            <a:pPr indent="0" lvl="0" marL="0" rtl="0" algn="l">
              <a:spcBef>
                <a:spcPts val="0"/>
              </a:spcBef>
              <a:spcAft>
                <a:spcPts val="0"/>
              </a:spcAft>
              <a:buNone/>
            </a:pPr>
            <a:r>
              <a:rPr b="1" i="1" lang="en" sz="1800" strike="sngStrike">
                <a:solidFill>
                  <a:srgbClr val="595959"/>
                </a:solidFill>
              </a:rPr>
              <a:t>Colliders, Triggers, Scene Changes, Animation, Buttons Triggers</a:t>
            </a:r>
            <a:endParaRPr b="1" i="1" sz="1800" strike="sngStrike">
              <a:solidFill>
                <a:srgbClr val="595959"/>
              </a:solidFill>
            </a:endParaRPr>
          </a:p>
          <a:p>
            <a:pPr indent="0" lvl="0" marL="0" rtl="0" algn="l">
              <a:spcBef>
                <a:spcPts val="0"/>
              </a:spcBef>
              <a:spcAft>
                <a:spcPts val="0"/>
              </a:spcAft>
              <a:buNone/>
            </a:pPr>
            <a:r>
              <a:t/>
            </a:r>
            <a:endParaRPr b="1" i="1" sz="1800">
              <a:solidFill>
                <a:srgbClr val="595959"/>
              </a:solidFill>
              <a:highlight>
                <a:srgbClr val="B7B7B7"/>
              </a:highlight>
            </a:endParaRPr>
          </a:p>
          <a:p>
            <a:pPr indent="0" lvl="0" marL="0" rtl="0" algn="l">
              <a:spcBef>
                <a:spcPts val="0"/>
              </a:spcBef>
              <a:spcAft>
                <a:spcPts val="0"/>
              </a:spcAft>
              <a:buNone/>
            </a:pPr>
            <a:r>
              <a:rPr b="1" i="1" lang="en" sz="1800" strike="sngStrike">
                <a:solidFill>
                  <a:srgbClr val="6AA84F"/>
                </a:solidFill>
              </a:rPr>
              <a:t>Spring Break</a:t>
            </a:r>
            <a:endParaRPr b="1" i="1" sz="1800" strike="sngStrike">
              <a:solidFill>
                <a:srgbClr val="6AA84F"/>
              </a:solidFill>
            </a:endParaRPr>
          </a:p>
          <a:p>
            <a:pPr indent="0" lvl="0" marL="0" rtl="0" algn="l">
              <a:spcBef>
                <a:spcPts val="0"/>
              </a:spcBef>
              <a:spcAft>
                <a:spcPts val="0"/>
              </a:spcAft>
              <a:buNone/>
            </a:pPr>
            <a:r>
              <a:t/>
            </a:r>
            <a:endParaRPr b="1" i="1" sz="1800">
              <a:solidFill>
                <a:srgbClr val="6AA84F"/>
              </a:solidFill>
            </a:endParaRPr>
          </a:p>
          <a:p>
            <a:pPr indent="0" lvl="0" marL="0" rtl="0" algn="l">
              <a:spcBef>
                <a:spcPts val="0"/>
              </a:spcBef>
              <a:spcAft>
                <a:spcPts val="0"/>
              </a:spcAft>
              <a:buClr>
                <a:srgbClr val="000000"/>
              </a:buClr>
              <a:buSzPts val="1100"/>
              <a:buFont typeface="Arial"/>
              <a:buNone/>
            </a:pPr>
            <a:r>
              <a:rPr b="1" i="1" lang="en" sz="1800" strike="sngStrike">
                <a:solidFill>
                  <a:srgbClr val="595959"/>
                </a:solidFill>
              </a:rPr>
              <a:t>Midterm Presentations</a:t>
            </a:r>
            <a:endParaRPr b="1" i="1" sz="1800" strike="sngStrike">
              <a:solidFill>
                <a:srgbClr val="595959"/>
              </a:solidFill>
            </a:endParaRPr>
          </a:p>
          <a:p>
            <a:pPr indent="0" lvl="0" marL="0" rtl="0" algn="l">
              <a:spcBef>
                <a:spcPts val="0"/>
              </a:spcBef>
              <a:spcAft>
                <a:spcPts val="0"/>
              </a:spcAft>
              <a:buNone/>
            </a:pPr>
            <a:r>
              <a:t/>
            </a:r>
            <a:endParaRPr b="1" i="1" sz="1800">
              <a:solidFill>
                <a:srgbClr val="595959"/>
              </a:solidFill>
              <a:highlight>
                <a:srgbClr val="B7B7B7"/>
              </a:highlight>
            </a:endParaRPr>
          </a:p>
          <a:p>
            <a:pPr indent="0" lvl="0" marL="0" rtl="0" algn="l">
              <a:spcBef>
                <a:spcPts val="0"/>
              </a:spcBef>
              <a:spcAft>
                <a:spcPts val="0"/>
              </a:spcAft>
              <a:buNone/>
            </a:pPr>
            <a:r>
              <a:rPr b="1" i="1" lang="en" sz="1800" strike="sngStrike">
                <a:solidFill>
                  <a:srgbClr val="595959"/>
                </a:solidFill>
              </a:rPr>
              <a:t>Lighting &amp; Sounds</a:t>
            </a:r>
            <a:endParaRPr b="1" i="1" sz="1800" strike="sngStrike">
              <a:solidFill>
                <a:srgbClr val="595959"/>
              </a:solidFill>
            </a:endParaRPr>
          </a:p>
          <a:p>
            <a:pPr indent="0" lvl="0" marL="0" rtl="0" algn="l">
              <a:spcBef>
                <a:spcPts val="0"/>
              </a:spcBef>
              <a:spcAft>
                <a:spcPts val="0"/>
              </a:spcAft>
              <a:buNone/>
            </a:pPr>
            <a:r>
              <a:t/>
            </a:r>
            <a:endParaRPr b="1" i="1" sz="1800">
              <a:solidFill>
                <a:srgbClr val="595959"/>
              </a:solidFill>
              <a:highlight>
                <a:srgbClr val="FFFF00"/>
              </a:highlight>
            </a:endParaRPr>
          </a:p>
          <a:p>
            <a:pPr indent="0" lvl="0" marL="0" rtl="0" algn="l">
              <a:spcBef>
                <a:spcPts val="0"/>
              </a:spcBef>
              <a:spcAft>
                <a:spcPts val="0"/>
              </a:spcAft>
              <a:buNone/>
            </a:pPr>
            <a:r>
              <a:rPr i="1" lang="en" sz="1800">
                <a:solidFill>
                  <a:srgbClr val="595959"/>
                </a:solidFill>
                <a:highlight>
                  <a:srgbClr val="FFFF00"/>
                </a:highlight>
              </a:rPr>
              <a:t>Optimization</a:t>
            </a:r>
            <a:endParaRPr i="1" sz="1800">
              <a:solidFill>
                <a:srgbClr val="595959"/>
              </a:solidFill>
              <a:highlight>
                <a:srgbClr val="FFFF00"/>
              </a:highlight>
            </a:endParaRPr>
          </a:p>
          <a:p>
            <a:pPr indent="0" lvl="0" marL="0" rtl="0" algn="l">
              <a:spcBef>
                <a:spcPts val="0"/>
              </a:spcBef>
              <a:spcAft>
                <a:spcPts val="0"/>
              </a:spcAft>
              <a:buNone/>
            </a:pPr>
            <a:r>
              <a:t/>
            </a:r>
            <a:endParaRPr b="1" i="1" sz="1800">
              <a:solidFill>
                <a:srgbClr val="595959"/>
              </a:solidFill>
              <a:highlight>
                <a:srgbClr val="FFFF00"/>
              </a:highlight>
            </a:endParaRPr>
          </a:p>
          <a:p>
            <a:pPr indent="0" lvl="0" marL="0" rtl="0" algn="l">
              <a:spcBef>
                <a:spcPts val="0"/>
              </a:spcBef>
              <a:spcAft>
                <a:spcPts val="0"/>
              </a:spcAft>
              <a:buNone/>
            </a:pPr>
            <a:r>
              <a:t/>
            </a:r>
            <a:endParaRPr b="1" i="1" sz="1800">
              <a:solidFill>
                <a:srgbClr val="595959"/>
              </a:solidFill>
              <a:highlight>
                <a:srgbClr val="FFFF00"/>
              </a:highlight>
            </a:endParaRPr>
          </a:p>
        </p:txBody>
      </p:sp>
      <p:pic>
        <p:nvPicPr>
          <p:cNvPr id="70" name="Google Shape;70;p15"/>
          <p:cNvPicPr preferRelativeResize="0"/>
          <p:nvPr/>
        </p:nvPicPr>
        <p:blipFill>
          <a:blip r:embed="rId3">
            <a:alphaModFix/>
          </a:blip>
          <a:stretch>
            <a:fillRect/>
          </a:stretch>
        </p:blipFill>
        <p:spPr>
          <a:xfrm>
            <a:off x="4572007" y="1452700"/>
            <a:ext cx="3981484" cy="2663400"/>
          </a:xfrm>
          <a:prstGeom prst="rect">
            <a:avLst/>
          </a:prstGeom>
          <a:noFill/>
          <a:ln>
            <a:noFill/>
          </a:ln>
        </p:spPr>
      </p:pic>
      <p:sp>
        <p:nvSpPr>
          <p:cNvPr id="71" name="Google Shape;71;p15"/>
          <p:cNvSpPr txBox="1"/>
          <p:nvPr/>
        </p:nvSpPr>
        <p:spPr>
          <a:xfrm>
            <a:off x="496600" y="842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rPr>
              <a:t>Timeline </a:t>
            </a:r>
            <a:endParaRPr sz="2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269700" y="1144075"/>
            <a:ext cx="4260300" cy="125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Quest - Unity Testing and Performance</a:t>
            </a:r>
            <a:endParaRPr/>
          </a:p>
          <a:p>
            <a:pPr indent="0" lvl="0" marL="0" rtl="0" algn="l">
              <a:spcBef>
                <a:spcPts val="1200"/>
              </a:spcBef>
              <a:spcAft>
                <a:spcPts val="1200"/>
              </a:spcAft>
              <a:buNone/>
            </a:pPr>
            <a:r>
              <a:rPr lang="en" u="sng">
                <a:solidFill>
                  <a:schemeClr val="hlink"/>
                </a:solidFill>
                <a:hlinkClick r:id="rId4"/>
              </a:rPr>
              <a:t>Fist Full of Shrimp VR Playlist</a:t>
            </a:r>
            <a:endParaRPr/>
          </a:p>
        </p:txBody>
      </p:sp>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Alternate Optimization Guides</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Definitions - Polycount</a:t>
            </a:r>
            <a:endParaRPr/>
          </a:p>
        </p:txBody>
      </p:sp>
      <p:sp>
        <p:nvSpPr>
          <p:cNvPr id="83" name="Google Shape;83;p17"/>
          <p:cNvSpPr txBox="1"/>
          <p:nvPr>
            <p:ph idx="1" type="body"/>
          </p:nvPr>
        </p:nvSpPr>
        <p:spPr>
          <a:xfrm>
            <a:off x="311700" y="1507500"/>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Polygons are what make up the geometry of a 3D model. They’re the building blocks of 3D graphic!</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Consider balance between detail &amp; performance.</a:t>
            </a:r>
            <a:endParaRPr/>
          </a:p>
        </p:txBody>
      </p:sp>
      <p:pic>
        <p:nvPicPr>
          <p:cNvPr id="84" name="Google Shape;84;p17"/>
          <p:cNvPicPr preferRelativeResize="0"/>
          <p:nvPr/>
        </p:nvPicPr>
        <p:blipFill>
          <a:blip r:embed="rId3">
            <a:alphaModFix/>
          </a:blip>
          <a:stretch>
            <a:fillRect/>
          </a:stretch>
        </p:blipFill>
        <p:spPr>
          <a:xfrm>
            <a:off x="4741225" y="1776413"/>
            <a:ext cx="4267200" cy="21285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a:t>
            </a:r>
            <a:r>
              <a:rPr lang="en"/>
              <a:t>Definitions</a:t>
            </a:r>
            <a:r>
              <a:rPr lang="en"/>
              <a:t> - Draw Call</a:t>
            </a:r>
            <a:endParaRPr/>
          </a:p>
        </p:txBody>
      </p:sp>
      <p:sp>
        <p:nvSpPr>
          <p:cNvPr id="90" name="Google Shape;90;p18"/>
          <p:cNvSpPr txBox="1"/>
          <p:nvPr/>
        </p:nvSpPr>
        <p:spPr>
          <a:xfrm>
            <a:off x="395725" y="1680900"/>
            <a:ext cx="3866100" cy="30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 draw call is a command issued by the CPU to the GPU telling it what to draw and how to draw it (a specific object or set of objects with a particular material or shader.</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The higher polycount -&gt; the higher number of draw calls we have to make every frame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91" name="Google Shape;91;p18"/>
          <p:cNvPicPr preferRelativeResize="0"/>
          <p:nvPr/>
        </p:nvPicPr>
        <p:blipFill>
          <a:blip r:embed="rId3">
            <a:alphaModFix/>
          </a:blip>
          <a:stretch>
            <a:fillRect/>
          </a:stretch>
        </p:blipFill>
        <p:spPr>
          <a:xfrm>
            <a:off x="4330175" y="1285288"/>
            <a:ext cx="4568974" cy="257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 Draw Calls in VR</a:t>
            </a:r>
            <a:endParaRPr/>
          </a:p>
        </p:txBody>
      </p:sp>
      <p:sp>
        <p:nvSpPr>
          <p:cNvPr id="97" name="Google Shape;97;p19"/>
          <p:cNvSpPr txBox="1"/>
          <p:nvPr>
            <p:ph idx="1" type="body"/>
          </p:nvPr>
        </p:nvSpPr>
        <p:spPr>
          <a:xfrm>
            <a:off x="370525" y="1589500"/>
            <a:ext cx="3823200" cy="178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do we need to optimize more so for VR?</a:t>
            </a:r>
            <a:endParaRPr/>
          </a:p>
          <a:p>
            <a:pPr indent="0" lvl="0" marL="0" rtl="0" algn="l">
              <a:spcBef>
                <a:spcPts val="1200"/>
              </a:spcBef>
              <a:spcAft>
                <a:spcPts val="1200"/>
              </a:spcAft>
              <a:buNone/>
            </a:pPr>
            <a:r>
              <a:rPr lang="en"/>
              <a:t>We have 2 eyes that we are rendering for!</a:t>
            </a:r>
            <a:endParaRPr/>
          </a:p>
        </p:txBody>
      </p:sp>
      <p:pic>
        <p:nvPicPr>
          <p:cNvPr id="98" name="Google Shape;98;p19"/>
          <p:cNvPicPr preferRelativeResize="0"/>
          <p:nvPr/>
        </p:nvPicPr>
        <p:blipFill>
          <a:blip r:embed="rId3">
            <a:alphaModFix/>
          </a:blip>
          <a:stretch>
            <a:fillRect/>
          </a:stretch>
        </p:blipFill>
        <p:spPr>
          <a:xfrm>
            <a:off x="4328300" y="1513850"/>
            <a:ext cx="4286127" cy="2511001"/>
          </a:xfrm>
          <a:prstGeom prst="rect">
            <a:avLst/>
          </a:prstGeom>
          <a:noFill/>
          <a:ln>
            <a:noFill/>
          </a:ln>
        </p:spPr>
      </p:pic>
      <p:sp>
        <p:nvSpPr>
          <p:cNvPr id="99" name="Google Shape;99;p19"/>
          <p:cNvSpPr txBox="1"/>
          <p:nvPr>
            <p:ph idx="1" type="body"/>
          </p:nvPr>
        </p:nvSpPr>
        <p:spPr>
          <a:xfrm>
            <a:off x="3502150" y="4165500"/>
            <a:ext cx="4979100" cy="761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500"/>
              <a:t>Note: draw calls aren’t 1:1 w/ objects. </a:t>
            </a:r>
            <a:endParaRPr sz="1500"/>
          </a:p>
          <a:p>
            <a:pPr indent="0" lvl="0" marL="0" rtl="0" algn="l">
              <a:spcBef>
                <a:spcPts val="1200"/>
              </a:spcBef>
              <a:spcAft>
                <a:spcPts val="1200"/>
              </a:spcAft>
              <a:buNone/>
            </a:pPr>
            <a:r>
              <a:rPr lang="en" sz="1500"/>
              <a:t>Meshes x Materials = Draw Calls.</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 Static Batching</a:t>
            </a:r>
            <a:endParaRPr/>
          </a:p>
        </p:txBody>
      </p:sp>
      <p:sp>
        <p:nvSpPr>
          <p:cNvPr id="105" name="Google Shape;105;p20"/>
          <p:cNvSpPr txBox="1"/>
          <p:nvPr>
            <p:ph idx="1" type="body"/>
          </p:nvPr>
        </p:nvSpPr>
        <p:spPr>
          <a:xfrm>
            <a:off x="433425" y="1727100"/>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our objects do not move and we can let Unity know that these objects are static. Unity will take all the static objects and make them into a single mesh, creating one draw call</a:t>
            </a:r>
            <a:endParaRPr/>
          </a:p>
        </p:txBody>
      </p:sp>
      <p:pic>
        <p:nvPicPr>
          <p:cNvPr id="106" name="Google Shape;106;p20"/>
          <p:cNvPicPr preferRelativeResize="0"/>
          <p:nvPr/>
        </p:nvPicPr>
        <p:blipFill>
          <a:blip r:embed="rId3">
            <a:alphaModFix/>
          </a:blip>
          <a:stretch>
            <a:fillRect/>
          </a:stretch>
        </p:blipFill>
        <p:spPr>
          <a:xfrm>
            <a:off x="4846125" y="1170125"/>
            <a:ext cx="4145475" cy="3033466"/>
          </a:xfrm>
          <a:prstGeom prst="rect">
            <a:avLst/>
          </a:prstGeom>
          <a:noFill/>
          <a:ln>
            <a:noFill/>
          </a:ln>
        </p:spPr>
      </p:pic>
      <p:sp>
        <p:nvSpPr>
          <p:cNvPr id="107" name="Google Shape;107;p20"/>
          <p:cNvSpPr txBox="1"/>
          <p:nvPr>
            <p:ph idx="1" type="body"/>
          </p:nvPr>
        </p:nvSpPr>
        <p:spPr>
          <a:xfrm>
            <a:off x="5246500" y="4356000"/>
            <a:ext cx="3344700" cy="572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770"/>
              <a:buNone/>
            </a:pPr>
            <a:r>
              <a:rPr lang="en" sz="760"/>
              <a:t>If we mark these bookcases as static, then Unity will refer to these as one draw call.</a:t>
            </a:r>
            <a:endParaRPr sz="76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 Dynamic Batching</a:t>
            </a:r>
            <a:endParaRPr/>
          </a:p>
        </p:txBody>
      </p:sp>
      <p:sp>
        <p:nvSpPr>
          <p:cNvPr id="113" name="Google Shape;113;p2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how do we do this for objects that move?</a:t>
            </a:r>
            <a:endParaRPr/>
          </a:p>
          <a:p>
            <a:pPr indent="0" lvl="0" marL="0" rtl="0" algn="l">
              <a:spcBef>
                <a:spcPts val="1200"/>
              </a:spcBef>
              <a:spcAft>
                <a:spcPts val="0"/>
              </a:spcAft>
              <a:buNone/>
            </a:pPr>
            <a:r>
              <a:rPr lang="en"/>
              <a:t>Dynamic Batching!</a:t>
            </a:r>
            <a:endParaRPr/>
          </a:p>
          <a:p>
            <a:pPr indent="0" lvl="0" marL="0" rtl="0" algn="l">
              <a:spcBef>
                <a:spcPts val="1200"/>
              </a:spcBef>
              <a:spcAft>
                <a:spcPts val="0"/>
              </a:spcAft>
              <a:buNone/>
            </a:pPr>
            <a:r>
              <a:rPr lang="en"/>
              <a:t>There are some requirements for doing this.</a:t>
            </a:r>
            <a:endParaRPr/>
          </a:p>
          <a:p>
            <a:pPr indent="-342900" lvl="0" marL="457200" rtl="0" algn="l">
              <a:spcBef>
                <a:spcPts val="1200"/>
              </a:spcBef>
              <a:spcAft>
                <a:spcPts val="0"/>
              </a:spcAft>
              <a:buSzPts val="1800"/>
              <a:buChar char="●"/>
            </a:pPr>
            <a:r>
              <a:rPr lang="en"/>
              <a:t>300 vertices</a:t>
            </a:r>
            <a:endParaRPr/>
          </a:p>
          <a:p>
            <a:pPr indent="-342900" lvl="0" marL="457200" rtl="0" algn="l">
              <a:spcBef>
                <a:spcPts val="0"/>
              </a:spcBef>
              <a:spcAft>
                <a:spcPts val="0"/>
              </a:spcAft>
              <a:buSzPts val="1800"/>
              <a:buChar char="●"/>
            </a:pPr>
            <a:r>
              <a:rPr lang="en"/>
              <a:t>Objects have the same material</a:t>
            </a:r>
            <a:endParaRPr/>
          </a:p>
          <a:p>
            <a:pPr indent="-342900" lvl="0" marL="457200" rtl="0" algn="l">
              <a:spcBef>
                <a:spcPts val="0"/>
              </a:spcBef>
              <a:spcAft>
                <a:spcPts val="0"/>
              </a:spcAft>
              <a:buSzPts val="1800"/>
              <a:buChar char="●"/>
            </a:pPr>
            <a:r>
              <a:rPr lang="en"/>
              <a:t>Same Scale.</a:t>
            </a:r>
            <a:endParaRPr/>
          </a:p>
        </p:txBody>
      </p:sp>
      <p:pic>
        <p:nvPicPr>
          <p:cNvPr id="114" name="Google Shape;114;p21"/>
          <p:cNvPicPr preferRelativeResize="0"/>
          <p:nvPr/>
        </p:nvPicPr>
        <p:blipFill>
          <a:blip r:embed="rId3">
            <a:alphaModFix/>
          </a:blip>
          <a:stretch>
            <a:fillRect/>
          </a:stretch>
        </p:blipFill>
        <p:spPr>
          <a:xfrm>
            <a:off x="4729675" y="1635800"/>
            <a:ext cx="4267200" cy="2038215"/>
          </a:xfrm>
          <a:prstGeom prst="rect">
            <a:avLst/>
          </a:prstGeom>
          <a:noFill/>
          <a:ln>
            <a:noFill/>
          </a:ln>
        </p:spPr>
      </p:pic>
      <p:sp>
        <p:nvSpPr>
          <p:cNvPr id="115" name="Google Shape;115;p21"/>
          <p:cNvSpPr txBox="1"/>
          <p:nvPr>
            <p:ph idx="1" type="body"/>
          </p:nvPr>
        </p:nvSpPr>
        <p:spPr>
          <a:xfrm>
            <a:off x="5191400" y="3791975"/>
            <a:ext cx="3894900" cy="9921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SzPts val="1018"/>
              <a:buNone/>
            </a:pPr>
            <a:r>
              <a:rPr lang="en" sz="964"/>
              <a:t>As long as we have Dynamic Batching enabled. Unity will automatically calculate objects that fit the criteria.</a:t>
            </a:r>
            <a:endParaRPr sz="964"/>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